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128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necteur droit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Titre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9" name="Sous-titre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fr-FR" smtClean="0"/>
              <a:t>Modifiez le style des sous-titres du masque</a:t>
            </a:r>
            <a:endParaRPr kumimoji="0" lang="en-US"/>
          </a:p>
        </p:txBody>
      </p:sp>
      <p:sp>
        <p:nvSpPr>
          <p:cNvPr id="16" name="Espace réservé de la date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3F9304-6481-4AD4-AECC-93A9FC4558F0}" type="datetimeFigureOut">
              <a:rPr lang="fr-FR" smtClean="0"/>
              <a:pPr/>
              <a:t>27/03/2013</a:t>
            </a:fld>
            <a:endParaRPr lang="fr-FR"/>
          </a:p>
        </p:txBody>
      </p:sp>
      <p:sp>
        <p:nvSpPr>
          <p:cNvPr id="2" name="Espace réservé du pied de page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5" name="Espace réservé du numéro de diapositive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5C10227A-412A-45A2-B681-BD69E429B2F0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fr-FR" smtClean="0"/>
              <a:t>Modifiez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3F9304-6481-4AD4-AECC-93A9FC4558F0}" type="datetimeFigureOut">
              <a:rPr lang="fr-FR" smtClean="0"/>
              <a:pPr/>
              <a:t>27/03/2013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10227A-412A-45A2-B681-BD69E429B2F0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fr-FR" smtClean="0"/>
              <a:t>Modifiez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3F9304-6481-4AD4-AECC-93A9FC4558F0}" type="datetimeFigureOut">
              <a:rPr lang="fr-FR" smtClean="0"/>
              <a:pPr/>
              <a:t>27/03/2013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10227A-412A-45A2-B681-BD69E429B2F0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re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27" name="Espace réservé du contenu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FR" smtClean="0"/>
              <a:t>Modifiez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25" name="Espace réservé de la date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3F9304-6481-4AD4-AECC-93A9FC4558F0}" type="datetimeFigureOut">
              <a:rPr lang="fr-FR" smtClean="0"/>
              <a:pPr/>
              <a:t>27/03/2013</a:t>
            </a:fld>
            <a:endParaRPr lang="fr-FR"/>
          </a:p>
        </p:txBody>
      </p:sp>
      <p:sp>
        <p:nvSpPr>
          <p:cNvPr id="19" name="Espace réservé du pied de page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fr-FR"/>
          </a:p>
        </p:txBody>
      </p:sp>
      <p:sp>
        <p:nvSpPr>
          <p:cNvPr id="16" name="Espace réservé du numéro de diapositive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5C10227A-412A-45A2-B681-BD69E429B2F0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Titre de sec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necteur droit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Espace réservé du texte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FR" smtClean="0"/>
              <a:t>Modifiez les styles du texte du masque</a:t>
            </a:r>
          </a:p>
        </p:txBody>
      </p:sp>
      <p:sp>
        <p:nvSpPr>
          <p:cNvPr id="19" name="Espace réservé de la date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3F9304-6481-4AD4-AECC-93A9FC4558F0}" type="datetimeFigureOut">
              <a:rPr lang="fr-FR" smtClean="0"/>
              <a:pPr/>
              <a:t>27/03/2013</a:t>
            </a:fld>
            <a:endParaRPr lang="fr-FR"/>
          </a:p>
        </p:txBody>
      </p:sp>
      <p:sp>
        <p:nvSpPr>
          <p:cNvPr id="11" name="Espace réservé du pied de page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6" name="Espace réservé du numéro de diapositive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10227A-412A-45A2-B681-BD69E429B2F0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8" name="Titre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fr-FR" smtClean="0"/>
              <a:t>Modifiez le style du titre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re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14" name="Espace réservé du contenu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FR" smtClean="0"/>
              <a:t>Modifiez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13" name="Espace réservé du contenu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FR" smtClean="0"/>
              <a:t>Modifiez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21" name="Espace réservé de la date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3F9304-6481-4AD4-AECC-93A9FC4558F0}" type="datetimeFigureOut">
              <a:rPr lang="fr-FR" smtClean="0"/>
              <a:pPr/>
              <a:t>27/03/2013</a:t>
            </a:fld>
            <a:endParaRPr lang="fr-FR"/>
          </a:p>
        </p:txBody>
      </p:sp>
      <p:sp>
        <p:nvSpPr>
          <p:cNvPr id="10" name="Espace réservé du pied de page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1" name="Espace réservé du numéro de diapositive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10227A-412A-45A2-B681-BD69E429B2F0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re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13" name="Espace réservé du texte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 smtClean="0"/>
              <a:t>Modifiez les styles du texte du masque</a:t>
            </a:r>
          </a:p>
        </p:txBody>
      </p:sp>
      <p:sp>
        <p:nvSpPr>
          <p:cNvPr id="25" name="Espace réservé du texte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FR" smtClean="0"/>
              <a:t>Modifiez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28" name="Espace réservé du contenu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FR" smtClean="0"/>
              <a:t>Modifiez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10" name="Espace réservé de la date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3F9304-6481-4AD4-AECC-93A9FC4558F0}" type="datetimeFigureOut">
              <a:rPr lang="fr-FR" smtClean="0"/>
              <a:pPr/>
              <a:t>27/03/2013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5C10227A-412A-45A2-B681-BD69E429B2F0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11" name="Connecteur droit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re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12" name="Espace réservé de la date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3F9304-6481-4AD4-AECC-93A9FC4558F0}" type="datetimeFigureOut">
              <a:rPr lang="fr-FR" smtClean="0"/>
              <a:pPr/>
              <a:t>27/03/2013</a:t>
            </a:fld>
            <a:endParaRPr lang="fr-FR"/>
          </a:p>
        </p:txBody>
      </p:sp>
      <p:sp>
        <p:nvSpPr>
          <p:cNvPr id="21" name="Espace réservé du pied de page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10227A-412A-45A2-B681-BD69E429B2F0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3F9304-6481-4AD4-AECC-93A9FC4558F0}" type="datetimeFigureOut">
              <a:rPr lang="fr-FR" smtClean="0"/>
              <a:pPr/>
              <a:t>27/03/2013</a:t>
            </a:fld>
            <a:endParaRPr lang="fr-FR"/>
          </a:p>
        </p:txBody>
      </p:sp>
      <p:sp>
        <p:nvSpPr>
          <p:cNvPr id="24" name="Espace réservé du pied de page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10227A-412A-45A2-B681-BD69E429B2F0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necteur droit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Titre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26" name="Espace réservé du texte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FR" smtClean="0"/>
              <a:t>Modifiez les styles du texte du masque</a:t>
            </a:r>
          </a:p>
        </p:txBody>
      </p:sp>
      <p:sp>
        <p:nvSpPr>
          <p:cNvPr id="14" name="Espace réservé du contenu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FR" smtClean="0"/>
              <a:t>Modifiez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25" name="Espace réservé de la date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3F9304-6481-4AD4-AECC-93A9FC4558F0}" type="datetimeFigureOut">
              <a:rPr lang="fr-FR" smtClean="0"/>
              <a:pPr/>
              <a:t>27/03/2013</a:t>
            </a:fld>
            <a:endParaRPr lang="fr-FR"/>
          </a:p>
        </p:txBody>
      </p:sp>
      <p:sp>
        <p:nvSpPr>
          <p:cNvPr id="29" name="Espace réservé du pied de page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10227A-412A-45A2-B681-BD69E429B2F0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Espace réservé pour une image 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FR" smtClean="0"/>
              <a:t>Cliquez sur l'icône pour ajouter une image</a:t>
            </a:r>
            <a:endParaRPr kumimoji="0" lang="en-US" dirty="0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3F9304-6481-4AD4-AECC-93A9FC4558F0}" type="datetimeFigureOut">
              <a:rPr lang="fr-FR" smtClean="0"/>
              <a:pPr/>
              <a:t>27/03/2013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1" name="Espace réservé du numéro de diapositive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10227A-412A-45A2-B681-BD69E429B2F0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17" name="Titre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26" name="Espace réservé du texte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fr-FR" smtClean="0"/>
              <a:t>Modifiez les styles du texte du masque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necteur droit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Espace réservé du texte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FR" smtClean="0"/>
              <a:t>Modifiez les styles du texte du masque</a:t>
            </a:r>
          </a:p>
          <a:p>
            <a:pPr lvl="1" eaLnBrk="1" latinLnBrk="0" hangingPunct="1"/>
            <a:r>
              <a:rPr kumimoji="0" lang="fr-FR" smtClean="0"/>
              <a:t>Deuxième niveau</a:t>
            </a:r>
          </a:p>
          <a:p>
            <a:pPr lvl="2" eaLnBrk="1" latinLnBrk="0" hangingPunct="1"/>
            <a:r>
              <a:rPr kumimoji="0" lang="fr-FR" smtClean="0"/>
              <a:t>Troisième niveau</a:t>
            </a:r>
          </a:p>
          <a:p>
            <a:pPr lvl="3" eaLnBrk="1" latinLnBrk="0" hangingPunct="1"/>
            <a:r>
              <a:rPr kumimoji="0" lang="fr-FR" smtClean="0"/>
              <a:t>Quatrième niveau</a:t>
            </a:r>
          </a:p>
          <a:p>
            <a:pPr lvl="4" eaLnBrk="1" latinLnBrk="0" hangingPunct="1"/>
            <a:r>
              <a:rPr kumimoji="0" lang="fr-FR" smtClean="0"/>
              <a:t>Cinquième niveau</a:t>
            </a:r>
            <a:endParaRPr kumimoji="0" lang="en-US"/>
          </a:p>
        </p:txBody>
      </p:sp>
      <p:sp>
        <p:nvSpPr>
          <p:cNvPr id="11" name="Espace réservé de la date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803F9304-6481-4AD4-AECC-93A9FC4558F0}" type="datetimeFigureOut">
              <a:rPr lang="fr-FR" smtClean="0"/>
              <a:pPr/>
              <a:t>27/03/2013</a:t>
            </a:fld>
            <a:endParaRPr lang="fr-FR"/>
          </a:p>
        </p:txBody>
      </p:sp>
      <p:sp>
        <p:nvSpPr>
          <p:cNvPr id="28" name="Espace réservé du pied de page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C10227A-412A-45A2-B681-BD69E429B2F0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10" name="Espace réservé du titre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9" name="Connecteur droit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Connecteur droit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3568" y="332656"/>
            <a:ext cx="7772400" cy="1830065"/>
          </a:xfr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>
            <a:norm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fr-FR" b="1" cap="all" dirty="0" smtClean="0">
                <a:ln/>
                <a:solidFill>
                  <a:schemeClr val="accent2">
                    <a:lumMod val="50000"/>
                  </a:schemeClr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PRESENTATION DU DEVELOPPEMENT DU CHM/DRC</a:t>
            </a:r>
            <a:endParaRPr lang="fr-FR" b="1" cap="all" dirty="0">
              <a:ln/>
              <a:solidFill>
                <a:schemeClr val="accent2">
                  <a:lumMod val="50000"/>
                </a:schemeClr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063955" y="3328322"/>
            <a:ext cx="6616824" cy="2304256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fr-FR" sz="2400" b="1" cap="all" dirty="0" smtClean="0">
                <a:ln w="0"/>
                <a:solidFill>
                  <a:srgbClr val="002060"/>
                </a:solidFill>
                <a:effectLst>
                  <a:reflection blurRad="12700" stA="50000" endPos="50000" dist="5000" dir="5400000" sy="-100000" rotWithShape="0"/>
                </a:effectLst>
              </a:rPr>
              <a:t>DEPUIS LE DERNIER ATELIER DE COTONOU</a:t>
            </a:r>
          </a:p>
          <a:p>
            <a:pPr algn="ctr"/>
            <a:endParaRPr lang="fr-FR" sz="2400" b="1" cap="all" dirty="0" smtClean="0">
              <a:ln w="0"/>
              <a:solidFill>
                <a:srgbClr val="002060"/>
              </a:solidFill>
              <a:effectLst>
                <a:reflection blurRad="12700" stA="50000" endPos="50000" dist="5000" dir="5400000" sy="-100000" rotWithShape="0"/>
              </a:effectLst>
            </a:endParaRPr>
          </a:p>
          <a:p>
            <a:pPr algn="ctr"/>
            <a:r>
              <a:rPr lang="fr-FR" sz="2400" b="1" cap="all" dirty="0" smtClean="0">
                <a:ln w="0"/>
                <a:solidFill>
                  <a:srgbClr val="002060"/>
                </a:solidFill>
                <a:effectLst>
                  <a:reflection blurRad="12700" stA="50000" endPos="50000" dist="5000" dir="5400000" sy="-100000" rotWithShape="0"/>
                </a:effectLst>
              </a:rPr>
              <a:t>Par  </a:t>
            </a:r>
          </a:p>
          <a:p>
            <a:pPr algn="ctr"/>
            <a:r>
              <a:rPr lang="fr-FR" sz="2400" b="1" cap="all" dirty="0" err="1" smtClean="0">
                <a:ln w="0"/>
                <a:solidFill>
                  <a:srgbClr val="002060"/>
                </a:solidFill>
                <a:effectLst>
                  <a:reflection blurRad="12700" stA="50000" endPos="50000" dist="5000" dir="5400000" sy="-100000" rotWithShape="0"/>
                </a:effectLst>
              </a:rPr>
              <a:t>Adelard</a:t>
            </a:r>
            <a:r>
              <a:rPr lang="fr-FR" sz="2400" b="1" cap="all" dirty="0" smtClean="0">
                <a:ln w="0"/>
                <a:solidFill>
                  <a:srgbClr val="002060"/>
                </a:solidFill>
                <a:effectLst>
                  <a:reflection blurRad="12700" stA="50000" endPos="50000" dist="5000" dir="5400000" sy="-100000" rotWithShape="0"/>
                </a:effectLst>
              </a:rPr>
              <a:t> MUTOMBO</a:t>
            </a:r>
          </a:p>
        </p:txBody>
      </p:sp>
      <p:pic>
        <p:nvPicPr>
          <p:cNvPr id="4" name="Image 3" descr="ANd9GcTjMjouWPL5p6chy9Aztdm3Tcx9TLGtgskmkH8uhQSNLWSbOlNde0WfIPw"/>
          <p:cNvPicPr/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872" y="2204864"/>
            <a:ext cx="1184910" cy="11607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1217924052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069 0 0.125 0.056 0.125 0.125 C 0.125 0.194 0.069 0.25 0 0.25 C -0.069 0.25 -0.125 0.194 -0.125 0.125 C -0.125 0.056 -0.069 0 0 0 Z" pathEditMode="relative" ptsTypes="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80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oneTexte 2"/>
          <p:cNvSpPr txBox="1"/>
          <p:nvPr/>
        </p:nvSpPr>
        <p:spPr>
          <a:xfrm>
            <a:off x="755576" y="1640994"/>
            <a:ext cx="74888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itchFamily="2" charset="2"/>
              <a:buChar char="v"/>
            </a:pPr>
            <a:r>
              <a:rPr lang="fr-FR" sz="2000" dirty="0" smtClean="0"/>
              <a:t>Il n’y </a:t>
            </a:r>
            <a:r>
              <a:rPr lang="fr-FR" sz="2000" dirty="0" smtClean="0"/>
              <a:t>a pas d’actes Administratifs </a:t>
            </a:r>
            <a:r>
              <a:rPr lang="fr-FR" sz="2000" dirty="0" smtClean="0"/>
              <a:t>nommant  </a:t>
            </a:r>
            <a:r>
              <a:rPr lang="fr-FR" sz="2000" dirty="0" smtClean="0"/>
              <a:t>le  </a:t>
            </a:r>
            <a:r>
              <a:rPr lang="fr-FR" sz="2000" dirty="0" smtClean="0"/>
              <a:t>Comité National</a:t>
            </a:r>
            <a:endParaRPr lang="fr-FR" sz="2000" dirty="0"/>
          </a:p>
        </p:txBody>
      </p:sp>
      <p:sp>
        <p:nvSpPr>
          <p:cNvPr id="4" name="ZoneTexte 3"/>
          <p:cNvSpPr txBox="1"/>
          <p:nvPr/>
        </p:nvSpPr>
        <p:spPr>
          <a:xfrm>
            <a:off x="755576" y="2780928"/>
            <a:ext cx="7704856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44000"/>
            <a:endParaRPr lang="fr-FR" dirty="0" smtClean="0"/>
          </a:p>
          <a:p>
            <a:pPr marL="486900" indent="-342900">
              <a:buFont typeface="Wingdings" pitchFamily="2" charset="2"/>
              <a:buChar char="v"/>
            </a:pPr>
            <a:r>
              <a:rPr lang="fr-FR" sz="2000" dirty="0" smtClean="0"/>
              <a:t>Un Point Focal National </a:t>
            </a:r>
            <a:r>
              <a:rPr lang="fr-FR" sz="2000" dirty="0" smtClean="0"/>
              <a:t>et </a:t>
            </a:r>
            <a:r>
              <a:rPr lang="fr-FR" sz="2000" dirty="0" smtClean="0"/>
              <a:t>un assistant CHM ont été d</a:t>
            </a:r>
            <a:r>
              <a:rPr lang="en-US" sz="2000" dirty="0" err="1" smtClean="0"/>
              <a:t>ésignés</a:t>
            </a:r>
            <a:r>
              <a:rPr lang="fr-FR" sz="2000" dirty="0" smtClean="0"/>
              <a:t>, </a:t>
            </a:r>
            <a:endParaRPr lang="fr-FR" sz="2000" dirty="0" smtClean="0"/>
          </a:p>
          <a:p>
            <a:pPr marL="144000"/>
            <a:r>
              <a:rPr lang="fr-FR" sz="2000" dirty="0" smtClean="0"/>
              <a:t>        au niveau de la Direction de Développement Durable</a:t>
            </a:r>
            <a:endParaRPr lang="fr-FR" sz="2000" dirty="0"/>
          </a:p>
        </p:txBody>
      </p:sp>
      <p:sp>
        <p:nvSpPr>
          <p:cNvPr id="5" name="ZoneTexte 4"/>
          <p:cNvSpPr txBox="1"/>
          <p:nvPr/>
        </p:nvSpPr>
        <p:spPr>
          <a:xfrm>
            <a:off x="971600" y="332656"/>
            <a:ext cx="7488832" cy="584775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sz="3200" dirty="0" smtClean="0"/>
              <a:t>1.ETAT </a:t>
            </a:r>
            <a:r>
              <a:rPr lang="fr-FR" sz="3200" dirty="0" smtClean="0"/>
              <a:t>DU </a:t>
            </a:r>
            <a:r>
              <a:rPr lang="fr-FR" sz="3200" dirty="0" smtClean="0"/>
              <a:t>CHM EN RDC EN 2012</a:t>
            </a:r>
            <a:endParaRPr lang="fr-FR" sz="3200" dirty="0"/>
          </a:p>
        </p:txBody>
      </p:sp>
      <p:sp>
        <p:nvSpPr>
          <p:cNvPr id="6" name="ZoneTexte 5"/>
          <p:cNvSpPr txBox="1"/>
          <p:nvPr/>
        </p:nvSpPr>
        <p:spPr>
          <a:xfrm>
            <a:off x="760444" y="4437112"/>
            <a:ext cx="7704856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44000"/>
            <a:endParaRPr lang="fr-FR" dirty="0" smtClean="0"/>
          </a:p>
          <a:p>
            <a:pPr marL="486900" indent="-342900">
              <a:buFont typeface="Wingdings" pitchFamily="2" charset="2"/>
              <a:buChar char="v"/>
            </a:pPr>
            <a:endParaRPr lang="fr-FR" sz="2000" dirty="0"/>
          </a:p>
        </p:txBody>
      </p:sp>
    </p:spTree>
    <p:extLst>
      <p:ext uri="{BB962C8B-B14F-4D97-AF65-F5344CB8AC3E}">
        <p14:creationId xmlns="" xmlns:p14="http://schemas.microsoft.com/office/powerpoint/2010/main" val="558710497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3568" y="188640"/>
            <a:ext cx="7772400" cy="1470025"/>
          </a:xfr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ctr"/>
            <a:r>
              <a:rPr lang="fr-FR" sz="3200" dirty="0" smtClean="0"/>
              <a:t>2.</a:t>
            </a:r>
            <a:r>
              <a:rPr lang="fr-FR" sz="3200" dirty="0" err="1" smtClean="0"/>
              <a:t>POINTs</a:t>
            </a:r>
            <a:r>
              <a:rPr lang="fr-FR" sz="3200" dirty="0" smtClean="0"/>
              <a:t> </a:t>
            </a:r>
            <a:r>
              <a:rPr lang="fr-FR" sz="3200" dirty="0" smtClean="0"/>
              <a:t>FOCAUX INTERINSTITUTIONELS</a:t>
            </a:r>
            <a:endParaRPr lang="fr-FR" sz="3200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971600" y="2996952"/>
            <a:ext cx="7920880" cy="1752600"/>
          </a:xfrm>
        </p:spPr>
        <p:txBody>
          <a:bodyPr>
            <a:noAutofit/>
          </a:bodyPr>
          <a:lstStyle/>
          <a:p>
            <a:pPr marL="457200" indent="-457200" algn="l">
              <a:buFont typeface="Wingdings" pitchFamily="2" charset="2"/>
              <a:buChar char="v"/>
            </a:pPr>
            <a:r>
              <a:rPr lang="fr-FR" sz="2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Il </a:t>
            </a:r>
            <a:r>
              <a:rPr lang="fr-FR" sz="2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n y a pas de points focaux interinstitutionnels CHM</a:t>
            </a:r>
          </a:p>
          <a:p>
            <a:pPr algn="l"/>
            <a:r>
              <a:rPr lang="fr-FR" sz="2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</a:p>
          <a:p>
            <a:pPr marL="457200" indent="-457200" algn="l">
              <a:buFont typeface="Wingdings" pitchFamily="2" charset="2"/>
              <a:buChar char="v"/>
            </a:pPr>
            <a:r>
              <a:rPr lang="fr-FR" sz="2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Pas de groupe thématique  CHM</a:t>
            </a:r>
          </a:p>
          <a:p>
            <a:pPr algn="l"/>
            <a:endParaRPr lang="fr-FR" sz="20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457200" indent="-457200" algn="l">
              <a:buFont typeface="Wingdings" pitchFamily="2" charset="2"/>
              <a:buChar char="v"/>
            </a:pPr>
            <a:r>
              <a:rPr lang="fr-FR" sz="2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La collaboration existe </a:t>
            </a:r>
            <a:r>
              <a:rPr lang="fr-FR" sz="2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entre </a:t>
            </a:r>
            <a:r>
              <a:rPr lang="fr-FR" sz="2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les différentes  </a:t>
            </a:r>
            <a:r>
              <a:rPr lang="fr-FR" sz="2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structures, qui  échangent </a:t>
            </a:r>
            <a:r>
              <a:rPr lang="fr-FR" sz="2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des </a:t>
            </a:r>
            <a:r>
              <a:rPr lang="fr-FR" sz="2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informations</a:t>
            </a:r>
            <a:endParaRPr lang="fr-FR" sz="2000" dirty="0"/>
          </a:p>
        </p:txBody>
      </p:sp>
    </p:spTree>
    <p:extLst>
      <p:ext uri="{BB962C8B-B14F-4D97-AF65-F5344CB8AC3E}">
        <p14:creationId xmlns="" xmlns:p14="http://schemas.microsoft.com/office/powerpoint/2010/main" val="3768167055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467544" y="332656"/>
            <a:ext cx="7772400" cy="1470025"/>
          </a:xfr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 algn="ctr"/>
            <a:r>
              <a:rPr lang="fr-FR" sz="3200" dirty="0" smtClean="0"/>
              <a:t>3.INTEGRATION </a:t>
            </a:r>
            <a:r>
              <a:rPr lang="fr-FR" sz="3200" dirty="0" smtClean="0"/>
              <a:t>DU CHM DANS </a:t>
            </a:r>
            <a:r>
              <a:rPr lang="fr-FR" sz="3200" dirty="0" err="1" smtClean="0"/>
              <a:t>LEs</a:t>
            </a:r>
            <a:r>
              <a:rPr lang="fr-FR" sz="3200" dirty="0" smtClean="0"/>
              <a:t> </a:t>
            </a:r>
            <a:r>
              <a:rPr lang="fr-FR" sz="3200" dirty="0" smtClean="0"/>
              <a:t>DIFFERENTS </a:t>
            </a:r>
            <a:r>
              <a:rPr lang="fr-FR" sz="3200" dirty="0" err="1" smtClean="0"/>
              <a:t>GROUPEs</a:t>
            </a:r>
            <a:r>
              <a:rPr lang="fr-FR" sz="3200" dirty="0" smtClean="0"/>
              <a:t> </a:t>
            </a:r>
            <a:r>
              <a:rPr lang="fr-FR" sz="3200" dirty="0" smtClean="0"/>
              <a:t>DE TRAVAIL </a:t>
            </a:r>
            <a:br>
              <a:rPr lang="fr-FR" sz="3200" dirty="0" smtClean="0"/>
            </a:br>
            <a:r>
              <a:rPr lang="fr-FR" sz="3200" dirty="0" smtClean="0"/>
              <a:t>DE LA CDB</a:t>
            </a:r>
            <a:endParaRPr lang="fr-FR" sz="3200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043608" y="2348880"/>
            <a:ext cx="6760840" cy="3672408"/>
          </a:xfrm>
        </p:spPr>
        <p:txBody>
          <a:bodyPr>
            <a:normAutofit fontScale="92500" lnSpcReduction="20000"/>
          </a:bodyPr>
          <a:lstStyle/>
          <a:p>
            <a:pPr marL="457200" indent="-457200" algn="l">
              <a:buFont typeface="Wingdings" pitchFamily="2" charset="2"/>
              <a:buChar char="v"/>
            </a:pPr>
            <a:endParaRPr lang="fr-FR" sz="20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r>
              <a:rPr lang="fr-FR" sz="2600" u="sng" dirty="0">
                <a:solidFill>
                  <a:schemeClr val="tx1">
                    <a:lumMod val="85000"/>
                    <a:lumOff val="15000"/>
                  </a:schemeClr>
                </a:solidFill>
              </a:rPr>
              <a:t>Un projet </a:t>
            </a:r>
            <a:r>
              <a:rPr lang="fr-FR" sz="2600" u="sng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est </a:t>
            </a:r>
            <a:r>
              <a:rPr lang="fr-FR" sz="2600" u="sng" dirty="0">
                <a:solidFill>
                  <a:schemeClr val="tx1">
                    <a:lumMod val="85000"/>
                    <a:lumOff val="15000"/>
                  </a:schemeClr>
                </a:solidFill>
              </a:rPr>
              <a:t>en étude qui </a:t>
            </a:r>
            <a:r>
              <a:rPr lang="fr-FR" sz="2600" u="sng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permettra au CHM</a:t>
            </a:r>
            <a:r>
              <a:rPr lang="fr-FR" sz="26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:</a:t>
            </a:r>
          </a:p>
          <a:p>
            <a:pPr marL="457200" indent="-457200" algn="l">
              <a:buFont typeface="Wingdings" pitchFamily="2" charset="2"/>
              <a:buChar char="v"/>
            </a:pPr>
            <a:endParaRPr lang="fr-FR" sz="20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algn="l"/>
            <a:endParaRPr lang="fr-FR" sz="20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457200" indent="-457200" algn="l">
              <a:buFont typeface="Wingdings" pitchFamily="2" charset="2"/>
              <a:buChar char="v"/>
            </a:pPr>
            <a:r>
              <a:rPr lang="fr-FR" sz="2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A être </a:t>
            </a:r>
            <a:r>
              <a:rPr lang="fr-FR" sz="2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associé </a:t>
            </a:r>
            <a:r>
              <a:rPr lang="fr-FR" sz="2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à </a:t>
            </a:r>
            <a:r>
              <a:rPr lang="fr-FR" sz="2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toutes </a:t>
            </a:r>
            <a:r>
              <a:rPr lang="fr-FR" sz="2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les </a:t>
            </a:r>
            <a:r>
              <a:rPr lang="fr-FR" sz="2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activités </a:t>
            </a:r>
            <a:r>
              <a:rPr lang="fr-FR" sz="2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de la Direction de Développement durable ;</a:t>
            </a:r>
          </a:p>
          <a:p>
            <a:pPr marL="457200" indent="-457200" algn="l">
              <a:buFont typeface="Wingdings" pitchFamily="2" charset="2"/>
              <a:buChar char="v"/>
            </a:pPr>
            <a:endParaRPr lang="fr-FR" sz="20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457200" indent="-457200" algn="l">
              <a:buFont typeface="Wingdings" pitchFamily="2" charset="2"/>
              <a:buChar char="v"/>
            </a:pPr>
            <a:r>
              <a:rPr lang="fr-FR" sz="2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La publication des documents </a:t>
            </a:r>
            <a:r>
              <a:rPr lang="fr-FR" sz="2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officiels </a:t>
            </a:r>
            <a:r>
              <a:rPr lang="fr-FR" sz="2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de la Direction de Développement durable </a:t>
            </a:r>
            <a:r>
              <a:rPr lang="fr-FR" sz="2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sera faite </a:t>
            </a:r>
            <a:r>
              <a:rPr lang="fr-FR" sz="2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sur le site </a:t>
            </a:r>
            <a:r>
              <a:rPr lang="fr-FR" sz="2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du CHM ;</a:t>
            </a:r>
            <a:endParaRPr lang="fr-FR" sz="20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algn="l"/>
            <a:endParaRPr lang="fr-FR" sz="20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457200" indent="-457200" algn="l">
              <a:buFont typeface="Wingdings" pitchFamily="2" charset="2"/>
              <a:buChar char="v"/>
            </a:pPr>
            <a:r>
              <a:rPr lang="fr-FR" sz="2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L’ouverture d’une fenêtre sur le site CHM, pour la </a:t>
            </a:r>
            <a:r>
              <a:rPr lang="fr-FR" sz="2000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Bioprospection</a:t>
            </a:r>
            <a:r>
              <a:rPr lang="fr-FR" sz="2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fr-FR" sz="2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et </a:t>
            </a:r>
            <a:r>
              <a:rPr lang="fr-FR" sz="2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la </a:t>
            </a:r>
            <a:r>
              <a:rPr lang="fr-FR" sz="2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RDD</a:t>
            </a:r>
            <a:r>
              <a:rPr lang="fr-FR" sz="2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+.</a:t>
            </a:r>
            <a:endParaRPr lang="fr-FR" sz="20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457200" indent="-457200" algn="l">
              <a:buFont typeface="Wingdings" pitchFamily="2" charset="2"/>
              <a:buChar char="v"/>
            </a:pPr>
            <a:endParaRPr lang="fr-FR" sz="2000" dirty="0" smtClean="0"/>
          </a:p>
          <a:p>
            <a:pPr marL="457200" indent="-457200" algn="l">
              <a:buFont typeface="Wingdings" pitchFamily="2" charset="2"/>
              <a:buChar char="v"/>
            </a:pPr>
            <a:endParaRPr lang="fr-FR" sz="2000" dirty="0" smtClean="0"/>
          </a:p>
          <a:p>
            <a:pPr marL="457200" indent="-457200" algn="l">
              <a:buFont typeface="Wingdings" pitchFamily="2" charset="2"/>
              <a:buChar char="v"/>
            </a:pPr>
            <a:endParaRPr lang="fr-FR" sz="2000" dirty="0"/>
          </a:p>
        </p:txBody>
      </p:sp>
    </p:spTree>
    <p:extLst>
      <p:ext uri="{BB962C8B-B14F-4D97-AF65-F5344CB8AC3E}">
        <p14:creationId xmlns="" xmlns:p14="http://schemas.microsoft.com/office/powerpoint/2010/main" val="423135132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14:prism isContent="1"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3568" y="548680"/>
            <a:ext cx="7772400" cy="1470025"/>
          </a:xfr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ctr"/>
            <a:r>
              <a:rPr lang="fr-FR" sz="3200" dirty="0" smtClean="0"/>
              <a:t>4.LES </a:t>
            </a:r>
            <a:r>
              <a:rPr lang="fr-FR" sz="3200" dirty="0" err="1" smtClean="0"/>
              <a:t>RESSOURCEs</a:t>
            </a:r>
            <a:r>
              <a:rPr lang="fr-FR" sz="3200" dirty="0" smtClean="0"/>
              <a:t> </a:t>
            </a:r>
            <a:r>
              <a:rPr lang="fr-FR" sz="3200" dirty="0" smtClean="0"/>
              <a:t>POUR LA </a:t>
            </a:r>
            <a:r>
              <a:rPr lang="fr-FR" sz="3200" dirty="0" err="1" smtClean="0"/>
              <a:t>GEsTION</a:t>
            </a:r>
            <a:r>
              <a:rPr lang="fr-FR" sz="3200" dirty="0" smtClean="0"/>
              <a:t> </a:t>
            </a:r>
            <a:r>
              <a:rPr lang="fr-FR" sz="3200" dirty="0" smtClean="0"/>
              <a:t>ET </a:t>
            </a:r>
            <a:r>
              <a:rPr lang="fr-FR" sz="3200" dirty="0" smtClean="0"/>
              <a:t>le FONCTIONNEMENT Du </a:t>
            </a:r>
            <a:r>
              <a:rPr lang="fr-FR" sz="3200" dirty="0" smtClean="0"/>
              <a:t>CHM </a:t>
            </a:r>
            <a:endParaRPr lang="fr-FR" sz="3200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914400" y="2708920"/>
            <a:ext cx="7359352" cy="2160240"/>
          </a:xfrm>
        </p:spPr>
        <p:txBody>
          <a:bodyPr>
            <a:normAutofit fontScale="47500" lnSpcReduction="20000"/>
          </a:bodyPr>
          <a:lstStyle/>
          <a:p>
            <a:pPr marL="457200" indent="-457200">
              <a:buFont typeface="Wingdings" pitchFamily="2" charset="2"/>
              <a:buChar char="v"/>
            </a:pPr>
            <a:r>
              <a:rPr lang="fr-FR" sz="4200" dirty="0" smtClean="0">
                <a:solidFill>
                  <a:schemeClr val="tx1"/>
                </a:solidFill>
              </a:rPr>
              <a:t>L’Etat Congolais n’a pas de budget </a:t>
            </a:r>
            <a:r>
              <a:rPr lang="fr-FR" sz="4200" dirty="0" smtClean="0">
                <a:solidFill>
                  <a:schemeClr val="tx1"/>
                </a:solidFill>
              </a:rPr>
              <a:t>alloué </a:t>
            </a:r>
            <a:r>
              <a:rPr lang="fr-FR" sz="4200" dirty="0" smtClean="0">
                <a:solidFill>
                  <a:schemeClr val="tx1"/>
                </a:solidFill>
              </a:rPr>
              <a:t>au fonctionnement </a:t>
            </a:r>
            <a:r>
              <a:rPr lang="fr-FR" sz="4200" dirty="0" smtClean="0">
                <a:solidFill>
                  <a:schemeClr val="tx1"/>
                </a:solidFill>
              </a:rPr>
              <a:t>du CHM National ; </a:t>
            </a:r>
            <a:r>
              <a:rPr lang="fr-FR" sz="4200" dirty="0" smtClean="0">
                <a:solidFill>
                  <a:schemeClr val="tx1"/>
                </a:solidFill>
              </a:rPr>
              <a:t>d’où difficulté </a:t>
            </a:r>
            <a:r>
              <a:rPr lang="fr-FR" sz="4200" dirty="0" smtClean="0">
                <a:solidFill>
                  <a:schemeClr val="tx1"/>
                </a:solidFill>
              </a:rPr>
              <a:t>d’élaborer la </a:t>
            </a:r>
            <a:r>
              <a:rPr lang="fr-FR" sz="4200" dirty="0" smtClean="0">
                <a:solidFill>
                  <a:schemeClr val="tx1"/>
                </a:solidFill>
              </a:rPr>
              <a:t>Stratégie Nationale </a:t>
            </a:r>
            <a:r>
              <a:rPr lang="fr-FR" sz="4200" dirty="0" smtClean="0">
                <a:solidFill>
                  <a:schemeClr val="tx1"/>
                </a:solidFill>
              </a:rPr>
              <a:t>CHM </a:t>
            </a:r>
            <a:r>
              <a:rPr lang="fr-FR" sz="4200" dirty="0" smtClean="0">
                <a:solidFill>
                  <a:schemeClr val="tx1"/>
                </a:solidFill>
              </a:rPr>
              <a:t>et la mise en œuvre;</a:t>
            </a:r>
          </a:p>
          <a:p>
            <a:pPr algn="l"/>
            <a:endParaRPr lang="fr-FR" sz="4200" dirty="0" smtClean="0">
              <a:solidFill>
                <a:schemeClr val="tx1"/>
              </a:solidFill>
            </a:endParaRPr>
          </a:p>
          <a:p>
            <a:pPr marL="457200" indent="-457200" algn="l">
              <a:buFont typeface="Wingdings" pitchFamily="2" charset="2"/>
              <a:buChar char="v"/>
            </a:pPr>
            <a:r>
              <a:rPr lang="fr-FR" sz="4200" dirty="0" smtClean="0">
                <a:solidFill>
                  <a:schemeClr val="tx1"/>
                </a:solidFill>
              </a:rPr>
              <a:t>Le CHM est </a:t>
            </a:r>
            <a:r>
              <a:rPr lang="fr-FR" sz="4200" dirty="0" smtClean="0">
                <a:solidFill>
                  <a:schemeClr val="tx1"/>
                </a:solidFill>
              </a:rPr>
              <a:t>à </a:t>
            </a:r>
            <a:r>
              <a:rPr lang="fr-FR" sz="4200" dirty="0" smtClean="0">
                <a:solidFill>
                  <a:schemeClr val="tx1"/>
                </a:solidFill>
              </a:rPr>
              <a:t>la recherche </a:t>
            </a:r>
            <a:r>
              <a:rPr lang="fr-FR" sz="4200" dirty="0" smtClean="0">
                <a:solidFill>
                  <a:schemeClr val="tx1"/>
                </a:solidFill>
              </a:rPr>
              <a:t>de partenaires </a:t>
            </a:r>
            <a:r>
              <a:rPr lang="fr-FR" sz="4200" dirty="0" smtClean="0">
                <a:solidFill>
                  <a:schemeClr val="tx1"/>
                </a:solidFill>
              </a:rPr>
              <a:t>pour le financement de ces </a:t>
            </a:r>
            <a:r>
              <a:rPr lang="fr-FR" sz="4200" dirty="0" smtClean="0">
                <a:solidFill>
                  <a:schemeClr val="tx1"/>
                </a:solidFill>
              </a:rPr>
              <a:t>activités.</a:t>
            </a:r>
            <a:endParaRPr lang="fr-FR" sz="4200" dirty="0" smtClean="0">
              <a:solidFill>
                <a:schemeClr val="tx1"/>
              </a:solidFill>
            </a:endParaRPr>
          </a:p>
          <a:p>
            <a:pPr algn="l"/>
            <a:endParaRPr lang="fr-FR" sz="2000" dirty="0" smtClean="0"/>
          </a:p>
        </p:txBody>
      </p:sp>
    </p:spTree>
    <p:extLst>
      <p:ext uri="{BB962C8B-B14F-4D97-AF65-F5344CB8AC3E}">
        <p14:creationId xmlns="" xmlns:p14="http://schemas.microsoft.com/office/powerpoint/2010/main" val="180963802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14:conveyor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3568" y="404664"/>
            <a:ext cx="7772400" cy="1470025"/>
          </a:xfr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ctr"/>
            <a:r>
              <a:rPr lang="fr-FR" sz="3200" dirty="0" smtClean="0"/>
              <a:t>5.CADRE DE </a:t>
            </a:r>
            <a:r>
              <a:rPr lang="fr-FR" sz="3200" dirty="0" err="1" smtClean="0"/>
              <a:t>COLLABORAtION</a:t>
            </a:r>
            <a:endParaRPr lang="fr-FR" sz="3200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611560" y="2057400"/>
            <a:ext cx="8064896" cy="3684984"/>
          </a:xfrm>
          <a:ln>
            <a:noFill/>
          </a:ln>
        </p:spPr>
        <p:txBody>
          <a:bodyPr>
            <a:normAutofit/>
          </a:bodyPr>
          <a:lstStyle/>
          <a:p>
            <a:pPr algn="l"/>
            <a:endParaRPr lang="fr-FR" sz="20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457200" indent="-457200" algn="l">
              <a:buFont typeface="Wingdings" pitchFamily="2" charset="2"/>
              <a:buChar char="v"/>
            </a:pPr>
            <a:endParaRPr lang="fr-FR" sz="20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457200" indent="-457200" algn="l">
              <a:buFont typeface="Wingdings" pitchFamily="2" charset="2"/>
              <a:buChar char="v"/>
            </a:pPr>
            <a:r>
              <a:rPr lang="fr-FR" sz="2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Le </a:t>
            </a:r>
            <a:r>
              <a:rPr lang="fr-FR" sz="2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CHM collabore avec les autres  institutions </a:t>
            </a:r>
            <a:r>
              <a:rPr lang="fr-FR" sz="2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qui </a:t>
            </a:r>
            <a:r>
              <a:rPr lang="fr-FR" sz="2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lui </a:t>
            </a:r>
            <a:r>
              <a:rPr lang="fr-FR" sz="2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fournissent </a:t>
            </a:r>
            <a:r>
              <a:rPr lang="fr-FR" sz="2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les données sur la </a:t>
            </a:r>
            <a:r>
              <a:rPr lang="fr-FR" sz="2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Biodiversité ;</a:t>
            </a:r>
            <a:endParaRPr lang="fr-FR" sz="20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algn="l"/>
            <a:endParaRPr lang="fr-FR" sz="20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457200" indent="-457200" algn="l">
              <a:buFont typeface="Wingdings" pitchFamily="2" charset="2"/>
              <a:buChar char="v"/>
            </a:pPr>
            <a:r>
              <a:rPr lang="fr-FR" sz="2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Lenteur dans la transmission des </a:t>
            </a:r>
            <a:r>
              <a:rPr lang="fr-FR" sz="2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données ;</a:t>
            </a:r>
            <a:endParaRPr lang="fr-FR" sz="20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457200" indent="-457200" algn="l">
              <a:buFont typeface="Wingdings" pitchFamily="2" charset="2"/>
              <a:buChar char="v"/>
            </a:pPr>
            <a:endParaRPr lang="fr-FR" sz="20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457200" indent="-457200" algn="l">
              <a:buFont typeface="Wingdings" pitchFamily="2" charset="2"/>
              <a:buChar char="v"/>
            </a:pPr>
            <a:r>
              <a:rPr lang="fr-FR" sz="2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Difficulté de connexion </a:t>
            </a:r>
            <a:r>
              <a:rPr lang="fr-FR" sz="2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internet ;</a:t>
            </a:r>
            <a:endParaRPr lang="fr-FR" sz="20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algn="l"/>
            <a:endParaRPr lang="fr-FR" sz="20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457200" indent="-457200" algn="l">
              <a:buFont typeface="Wingdings" pitchFamily="2" charset="2"/>
              <a:buChar char="v"/>
            </a:pPr>
            <a:r>
              <a:rPr lang="fr-FR" sz="2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Manque de maitrise de l’outil </a:t>
            </a:r>
            <a:r>
              <a:rPr lang="fr-FR" sz="2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informatique.</a:t>
            </a:r>
            <a:endParaRPr lang="fr-FR" sz="20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endParaRPr lang="fr-FR" dirty="0"/>
          </a:p>
        </p:txBody>
      </p:sp>
    </p:spTree>
    <p:extLst>
      <p:ext uri="{BB962C8B-B14F-4D97-AF65-F5344CB8AC3E}">
        <p14:creationId xmlns="" xmlns:p14="http://schemas.microsoft.com/office/powerpoint/2010/main" val="80223181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14:conveyor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539552" y="260648"/>
            <a:ext cx="7772400" cy="1656184"/>
          </a:xfr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ctr"/>
            <a:r>
              <a:rPr lang="fr-FR" sz="3200" dirty="0" smtClean="0"/>
              <a:t/>
            </a:r>
            <a:br>
              <a:rPr lang="fr-FR" sz="3200" dirty="0" smtClean="0"/>
            </a:br>
            <a:r>
              <a:rPr lang="fr-FR" sz="3200" dirty="0" smtClean="0"/>
              <a:t>6.LA FORMATION POUR LA GESTION DU SITE WEB</a:t>
            </a:r>
            <a:endParaRPr lang="fr-FR" sz="3200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115616" y="2132856"/>
            <a:ext cx="6832848" cy="2952328"/>
          </a:xfrm>
        </p:spPr>
        <p:txBody>
          <a:bodyPr>
            <a:normAutofit fontScale="85000" lnSpcReduction="10000"/>
          </a:bodyPr>
          <a:lstStyle/>
          <a:p>
            <a:pPr marL="457200" indent="-457200" algn="l">
              <a:buFont typeface="Wingdings" pitchFamily="2" charset="2"/>
              <a:buChar char="v"/>
            </a:pPr>
            <a:r>
              <a:rPr lang="fr-FR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Un remplacement a été fait pour la gestion du site </a:t>
            </a:r>
            <a:r>
              <a:rPr lang="fr-FR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CHM ;</a:t>
            </a:r>
            <a:endParaRPr lang="fr-FR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algn="l"/>
            <a:endParaRPr lang="fr-FR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457200" indent="-457200" algn="l">
              <a:buFont typeface="Wingdings" pitchFamily="2" charset="2"/>
              <a:buChar char="v"/>
            </a:pPr>
            <a:r>
              <a:rPr lang="fr-FR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Le matériel informatique </a:t>
            </a:r>
            <a:r>
              <a:rPr lang="fr-FR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a été </a:t>
            </a:r>
            <a:r>
              <a:rPr lang="fr-FR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ajouté </a:t>
            </a:r>
            <a:r>
              <a:rPr lang="fr-FR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dans </a:t>
            </a:r>
            <a:r>
              <a:rPr lang="fr-FR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le compte de la gestion du site </a:t>
            </a:r>
            <a:r>
              <a:rPr lang="fr-FR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Web ;</a:t>
            </a:r>
            <a:endParaRPr lang="fr-FR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457200" indent="-457200" algn="l">
              <a:buFont typeface="Wingdings" pitchFamily="2" charset="2"/>
              <a:buChar char="v"/>
            </a:pPr>
            <a:endParaRPr lang="fr-FR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457200" indent="-457200" algn="l">
              <a:buFont typeface="Wingdings" pitchFamily="2" charset="2"/>
              <a:buChar char="v"/>
            </a:pPr>
            <a:r>
              <a:rPr lang="fr-FR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Un programme de renforcement de </a:t>
            </a:r>
            <a:r>
              <a:rPr lang="fr-FR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capacités </a:t>
            </a:r>
            <a:r>
              <a:rPr lang="fr-FR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est en vu, pour </a:t>
            </a:r>
            <a:r>
              <a:rPr lang="fr-FR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le gestionnaire du </a:t>
            </a:r>
            <a:r>
              <a:rPr lang="fr-FR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site </a:t>
            </a:r>
            <a:r>
              <a:rPr lang="fr-FR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W</a:t>
            </a:r>
            <a:r>
              <a:rPr lang="fr-FR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eb ;</a:t>
            </a:r>
            <a:endParaRPr lang="fr-FR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457200" indent="-457200" algn="l">
              <a:buFont typeface="Wingdings" pitchFamily="2" charset="2"/>
              <a:buChar char="v"/>
            </a:pPr>
            <a:endParaRPr lang="fr-FR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457200" indent="-457200" algn="l">
              <a:buFont typeface="Wingdings" pitchFamily="2" charset="2"/>
              <a:buChar char="v"/>
            </a:pPr>
            <a:r>
              <a:rPr lang="fr-FR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La difficulté réside dans le financement des </a:t>
            </a:r>
            <a:r>
              <a:rPr lang="fr-FR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activités.</a:t>
            </a:r>
            <a:endParaRPr lang="fr-FR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25318229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11560" y="548680"/>
            <a:ext cx="7772400" cy="1470025"/>
          </a:xfr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fr-FR" dirty="0" smtClean="0"/>
              <a:t>7.L’ETAT D’AVANCEMENT </a:t>
            </a:r>
            <a:r>
              <a:rPr lang="fr-FR" dirty="0" smtClean="0"/>
              <a:t>SUR L'APA sur </a:t>
            </a:r>
            <a:r>
              <a:rPr lang="fr-FR" dirty="0" smtClean="0"/>
              <a:t>LE </a:t>
            </a:r>
            <a:r>
              <a:rPr lang="fr-FR" dirty="0" smtClean="0"/>
              <a:t>CHM EN RDC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827584" y="2276872"/>
            <a:ext cx="6696744" cy="3744416"/>
          </a:xfrm>
        </p:spPr>
        <p:txBody>
          <a:bodyPr>
            <a:normAutofit fontScale="85000" lnSpcReduction="20000"/>
          </a:bodyPr>
          <a:lstStyle/>
          <a:p>
            <a:pPr marL="457200" indent="-457200" algn="l">
              <a:buFont typeface="Wingdings" pitchFamily="2" charset="2"/>
              <a:buChar char="v"/>
            </a:pPr>
            <a:endParaRPr lang="fr-FR" dirty="0" smtClean="0">
              <a:solidFill>
                <a:schemeClr val="tx1"/>
              </a:solidFill>
            </a:endParaRPr>
          </a:p>
          <a:p>
            <a:pPr marL="457200" indent="-457200" algn="l">
              <a:buFont typeface="Wingdings" pitchFamily="2" charset="2"/>
              <a:buChar char="v"/>
            </a:pPr>
            <a:endParaRPr lang="fr-FR" dirty="0">
              <a:solidFill>
                <a:schemeClr val="tx1"/>
              </a:solidFill>
            </a:endParaRPr>
          </a:p>
          <a:p>
            <a:pPr marL="457200" indent="-457200" algn="l">
              <a:buFont typeface="Wingdings" pitchFamily="2" charset="2"/>
              <a:buChar char="v"/>
            </a:pPr>
            <a:endParaRPr lang="fr-FR" dirty="0" smtClean="0">
              <a:solidFill>
                <a:schemeClr val="tx1"/>
              </a:solidFill>
            </a:endParaRPr>
          </a:p>
          <a:p>
            <a:pPr marL="457200" indent="-457200" algn="l">
              <a:buFont typeface="Wingdings" pitchFamily="2" charset="2"/>
              <a:buChar char="v"/>
            </a:pPr>
            <a:r>
              <a:rPr lang="fr-FR" dirty="0" smtClean="0">
                <a:solidFill>
                  <a:schemeClr val="tx1"/>
                </a:solidFill>
              </a:rPr>
              <a:t>Sur le plan international </a:t>
            </a:r>
            <a:r>
              <a:rPr lang="fr-FR" dirty="0" smtClean="0">
                <a:solidFill>
                  <a:schemeClr val="tx1"/>
                </a:solidFill>
              </a:rPr>
              <a:t>la </a:t>
            </a:r>
            <a:r>
              <a:rPr lang="fr-FR" dirty="0" smtClean="0">
                <a:solidFill>
                  <a:schemeClr val="tx1"/>
                </a:solidFill>
              </a:rPr>
              <a:t>RDC a </a:t>
            </a:r>
            <a:r>
              <a:rPr lang="fr-FR" dirty="0" smtClean="0">
                <a:solidFill>
                  <a:schemeClr val="tx1"/>
                </a:solidFill>
              </a:rPr>
              <a:t>signé </a:t>
            </a:r>
            <a:r>
              <a:rPr lang="fr-FR" dirty="0" smtClean="0">
                <a:solidFill>
                  <a:schemeClr val="tx1"/>
                </a:solidFill>
              </a:rPr>
              <a:t>le  protocole de Nagoya, l’oblige la </a:t>
            </a:r>
            <a:r>
              <a:rPr lang="fr-FR" dirty="0" smtClean="0">
                <a:solidFill>
                  <a:schemeClr val="tx1"/>
                </a:solidFill>
              </a:rPr>
              <a:t>mise </a:t>
            </a:r>
            <a:r>
              <a:rPr lang="fr-FR" dirty="0" smtClean="0">
                <a:solidFill>
                  <a:schemeClr val="tx1"/>
                </a:solidFill>
              </a:rPr>
              <a:t>en œuvre de </a:t>
            </a:r>
            <a:r>
              <a:rPr lang="fr-FR" dirty="0" smtClean="0">
                <a:solidFill>
                  <a:schemeClr val="tx1"/>
                </a:solidFill>
              </a:rPr>
              <a:t>l’APA ;</a:t>
            </a:r>
            <a:endParaRPr lang="fr-FR" dirty="0" smtClean="0">
              <a:solidFill>
                <a:schemeClr val="tx1"/>
              </a:solidFill>
            </a:endParaRPr>
          </a:p>
          <a:p>
            <a:pPr algn="l"/>
            <a:endParaRPr lang="fr-FR" dirty="0" smtClean="0">
              <a:solidFill>
                <a:schemeClr val="tx1"/>
              </a:solidFill>
            </a:endParaRPr>
          </a:p>
          <a:p>
            <a:pPr marL="457200" indent="-457200" algn="l">
              <a:buFont typeface="Wingdings" pitchFamily="2" charset="2"/>
              <a:buChar char="v"/>
            </a:pPr>
            <a:r>
              <a:rPr lang="fr-FR" dirty="0" smtClean="0">
                <a:solidFill>
                  <a:schemeClr val="tx1"/>
                </a:solidFill>
              </a:rPr>
              <a:t>Sur le plan </a:t>
            </a:r>
            <a:r>
              <a:rPr lang="fr-FR" dirty="0" smtClean="0">
                <a:solidFill>
                  <a:schemeClr val="tx1"/>
                </a:solidFill>
              </a:rPr>
              <a:t>national, des </a:t>
            </a:r>
            <a:r>
              <a:rPr lang="fr-FR" dirty="0" smtClean="0">
                <a:solidFill>
                  <a:schemeClr val="tx1"/>
                </a:solidFill>
              </a:rPr>
              <a:t>processus </a:t>
            </a:r>
            <a:r>
              <a:rPr lang="fr-FR" dirty="0" smtClean="0">
                <a:solidFill>
                  <a:schemeClr val="tx1"/>
                </a:solidFill>
              </a:rPr>
              <a:t>administratifs </a:t>
            </a:r>
            <a:r>
              <a:rPr lang="fr-FR" dirty="0" smtClean="0">
                <a:solidFill>
                  <a:schemeClr val="tx1"/>
                </a:solidFill>
              </a:rPr>
              <a:t>sont </a:t>
            </a:r>
            <a:r>
              <a:rPr lang="fr-FR" dirty="0" smtClean="0">
                <a:solidFill>
                  <a:schemeClr val="tx1"/>
                </a:solidFill>
              </a:rPr>
              <a:t>avancés </a:t>
            </a:r>
            <a:r>
              <a:rPr lang="fr-FR" dirty="0" smtClean="0">
                <a:solidFill>
                  <a:schemeClr val="tx1"/>
                </a:solidFill>
              </a:rPr>
              <a:t>pour la </a:t>
            </a:r>
            <a:r>
              <a:rPr lang="fr-FR" dirty="0" smtClean="0">
                <a:solidFill>
                  <a:schemeClr val="tx1"/>
                </a:solidFill>
              </a:rPr>
              <a:t>ratification </a:t>
            </a:r>
            <a:r>
              <a:rPr lang="fr-FR" dirty="0" smtClean="0">
                <a:solidFill>
                  <a:schemeClr val="tx1"/>
                </a:solidFill>
              </a:rPr>
              <a:t>du protocole APA, par le gouvernement </a:t>
            </a:r>
            <a:r>
              <a:rPr lang="fr-FR" dirty="0" smtClean="0">
                <a:solidFill>
                  <a:schemeClr val="tx1"/>
                </a:solidFill>
              </a:rPr>
              <a:t>Congolais ;</a:t>
            </a:r>
            <a:endParaRPr lang="fr-FR" dirty="0" smtClean="0">
              <a:solidFill>
                <a:schemeClr val="tx1"/>
              </a:solidFill>
            </a:endParaRPr>
          </a:p>
          <a:p>
            <a:pPr marL="457200" indent="-457200" algn="l">
              <a:buFont typeface="Wingdings" pitchFamily="2" charset="2"/>
              <a:buChar char="v"/>
            </a:pPr>
            <a:endParaRPr lang="fr-FR" dirty="0" smtClean="0">
              <a:solidFill>
                <a:schemeClr val="tx1"/>
              </a:solidFill>
            </a:endParaRPr>
          </a:p>
          <a:p>
            <a:pPr marL="457200" indent="-457200" algn="l">
              <a:buFont typeface="Wingdings" pitchFamily="2" charset="2"/>
              <a:buChar char="v"/>
            </a:pPr>
            <a:r>
              <a:rPr lang="fr-FR" dirty="0" smtClean="0">
                <a:solidFill>
                  <a:schemeClr val="tx1"/>
                </a:solidFill>
              </a:rPr>
              <a:t>CHM -  APA,  il y a un retard dans la </a:t>
            </a:r>
            <a:r>
              <a:rPr lang="fr-FR" dirty="0" smtClean="0">
                <a:solidFill>
                  <a:schemeClr val="tx1"/>
                </a:solidFill>
              </a:rPr>
              <a:t>documentation, du </a:t>
            </a:r>
            <a:r>
              <a:rPr lang="fr-FR" dirty="0" smtClean="0">
                <a:solidFill>
                  <a:schemeClr val="tx1"/>
                </a:solidFill>
              </a:rPr>
              <a:t>manque de </a:t>
            </a:r>
            <a:r>
              <a:rPr lang="fr-FR" dirty="0" smtClean="0">
                <a:solidFill>
                  <a:schemeClr val="tx1"/>
                </a:solidFill>
              </a:rPr>
              <a:t>ratification</a:t>
            </a:r>
            <a:r>
              <a:rPr lang="fr-FR" dirty="0" smtClean="0">
                <a:solidFill>
                  <a:schemeClr val="tx1"/>
                </a:solidFill>
              </a:rPr>
              <a:t>.</a:t>
            </a:r>
            <a:endParaRPr lang="fr-FR" dirty="0" smtClean="0">
              <a:solidFill>
                <a:schemeClr val="tx1"/>
              </a:solidFill>
            </a:endParaRPr>
          </a:p>
          <a:p>
            <a:pPr marL="457200" indent="-457200">
              <a:buFont typeface="Wingdings" pitchFamily="2" charset="2"/>
              <a:buChar char="v"/>
            </a:pPr>
            <a:endParaRPr lang="fr-FR" dirty="0" smtClean="0">
              <a:solidFill>
                <a:schemeClr val="tx1"/>
              </a:solidFill>
            </a:endParaRPr>
          </a:p>
          <a:p>
            <a:pPr marL="457200" indent="-457200">
              <a:buFont typeface="Wingdings" pitchFamily="2" charset="2"/>
              <a:buChar char="v"/>
            </a:pPr>
            <a:endParaRPr lang="fr-FR" dirty="0" smtClean="0">
              <a:solidFill>
                <a:schemeClr val="tx1"/>
              </a:solidFill>
            </a:endParaRPr>
          </a:p>
          <a:p>
            <a:pPr marL="457200" indent="-457200">
              <a:buFont typeface="Wingdings" pitchFamily="2" charset="2"/>
              <a:buChar char="v"/>
            </a:pPr>
            <a:endParaRPr lang="fr-FR" dirty="0" smtClean="0">
              <a:solidFill>
                <a:schemeClr val="tx1"/>
              </a:solidFill>
            </a:endParaRPr>
          </a:p>
          <a:p>
            <a:pPr marL="457200" indent="-457200">
              <a:buFont typeface="Wingdings" pitchFamily="2" charset="2"/>
              <a:buChar char="v"/>
            </a:pPr>
            <a:endParaRPr lang="fr-FR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33163738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14:prism isContent="1"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381000" y="3352800"/>
            <a:ext cx="8458200" cy="1222375"/>
          </a:xfrm>
        </p:spPr>
        <p:txBody>
          <a:bodyPr/>
          <a:lstStyle/>
          <a:p>
            <a:r>
              <a:rPr lang="fr-FR" dirty="0" smtClean="0"/>
              <a:t>Merci  de votre </a:t>
            </a:r>
            <a:r>
              <a:rPr lang="fr-FR" dirty="0" err="1" smtClean="0"/>
              <a:t>attEntion</a:t>
            </a:r>
            <a:endParaRPr lang="fr-FR" dirty="0"/>
          </a:p>
        </p:txBody>
      </p:sp>
    </p:spTree>
    <p:extLst>
      <p:ext uri="{BB962C8B-B14F-4D97-AF65-F5344CB8AC3E}">
        <p14:creationId xmlns="" xmlns:p14="http://schemas.microsoft.com/office/powerpoint/2010/main" val="253107768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romenade">
  <a:themeElements>
    <a:clrScheme name="Promenade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Promenade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Promenade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333</TotalTime>
  <Words>371</Words>
  <Application>Microsoft Office PowerPoint</Application>
  <PresentationFormat>On-screen Show (4:3)</PresentationFormat>
  <Paragraphs>61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Promenade</vt:lpstr>
      <vt:lpstr>PRESENTATION DU DEVELOPPEMENT DU CHM/DRC</vt:lpstr>
      <vt:lpstr>Slide 2</vt:lpstr>
      <vt:lpstr>2.POINTs FOCAUX INTERINSTITUTIONELS</vt:lpstr>
      <vt:lpstr>3.INTEGRATION DU CHM DANS LEs DIFFERENTS GROUPEs DE TRAVAIL  DE LA CDB</vt:lpstr>
      <vt:lpstr>4.LES RESSOURCEs POUR LA GEsTION ET le FONCTIONNEMENT Du CHM </vt:lpstr>
      <vt:lpstr>5.CADRE DE COLLABORAtION</vt:lpstr>
      <vt:lpstr> 6.LA FORMATION POUR LA GESTION DU SITE WEB</vt:lpstr>
      <vt:lpstr>7.L’ETAT D’AVANCEMENT SUR L'APA sur LE CHM EN RDC</vt:lpstr>
      <vt:lpstr>Merci  de votre attEntion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DU DEVELOPPEMENT DU CHM/DRC</dc:title>
  <dc:creator>mecnt</dc:creator>
  <cp:lastModifiedBy>mlsusini</cp:lastModifiedBy>
  <cp:revision>30</cp:revision>
  <dcterms:created xsi:type="dcterms:W3CDTF">2013-03-07T13:16:25Z</dcterms:created>
  <dcterms:modified xsi:type="dcterms:W3CDTF">2013-03-27T09:00:12Z</dcterms:modified>
</cp:coreProperties>
</file>